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17475"/>
            <a:ext cx="12189884" cy="6738938"/>
            <a:chOff x="0" y="74"/>
            <a:chExt cx="5759" cy="424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3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4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A153D5-A976-4358-8308-E8A55D24FC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057780" cy="103346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352" y="58034"/>
            <a:ext cx="1263649" cy="82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BC01F-35B3-40A1-8083-E32CF95C02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8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29B49-D744-4A33-A60F-C15C7AE88E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8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6000750"/>
            <a:ext cx="721784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8600" y="6122988"/>
            <a:ext cx="889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8400"/>
            <a:ext cx="5080000" cy="457200"/>
          </a:xfrm>
        </p:spPr>
        <p:txBody>
          <a:bodyPr/>
          <a:lstStyle>
            <a:lvl1pPr>
              <a:defRPr sz="1000" b="1" dirty="0" smtClean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Copyright © 2015 Goodfellow Publishers. </a:t>
            </a:r>
          </a:p>
          <a:p>
            <a:pPr>
              <a:defRPr/>
            </a:pPr>
            <a:r>
              <a:rPr lang="en-GB">
                <a:solidFill>
                  <a:srgbClr val="868686">
                    <a:lumMod val="95000"/>
                    <a:lumOff val="5000"/>
                  </a:srgbClr>
                </a:solidFill>
              </a:rPr>
              <a:t>All Rights Reserved</a:t>
            </a:r>
            <a:endParaRPr lang="en-US" altLang="en-US">
              <a:solidFill>
                <a:srgbClr val="868686">
                  <a:lumMod val="95000"/>
                  <a:lumOff val="5000"/>
                </a:srgbClr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E87B0-E9C2-4EE7-A8AD-EF3CDCB577E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7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2776-DDA5-46D7-9A2D-477C58059E1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19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86F2B-DAA5-47C0-A776-F01D830EB9A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5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4918-12B8-4AB3-A59C-D1B541A42D7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1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88142-7352-444C-A0AF-002A3886D45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3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65497-E2F6-46C1-A838-3D29FD798E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1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AB900-4553-4FF1-AA7E-3276E97EA6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8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12E3B-A09B-45D5-A81E-0F019964FB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8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14401" y="117475"/>
            <a:ext cx="11275484" cy="6738938"/>
            <a:chOff x="432" y="74"/>
            <a:chExt cx="5327" cy="4245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9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0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1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2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3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45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GB" altLang="en-US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6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altLang="en-US" sz="24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7E742BDD-FEFC-44F2-90FA-F2361D025718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32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GB" altLang="en-US" smtClean="0"/>
          </a:p>
        </p:txBody>
      </p:sp>
      <p:sp>
        <p:nvSpPr>
          <p:cNvPr id="6656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altLang="en-US" b="1" dirty="0" smtClean="0"/>
              <a:t>Chapter 10: Tourism Entrepreneurship and Social Capital</a:t>
            </a:r>
          </a:p>
        </p:txBody>
      </p:sp>
    </p:spTree>
    <p:extLst>
      <p:ext uri="{BB962C8B-B14F-4D97-AF65-F5344CB8AC3E}">
        <p14:creationId xmlns:p14="http://schemas.microsoft.com/office/powerpoint/2010/main" val="281358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Tourism Entrepreneurship: Major Constraints 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b="1"/>
              <a:t>Limited access to finance</a:t>
            </a:r>
          </a:p>
          <a:p>
            <a:r>
              <a:rPr lang="en-GB" altLang="en-US" sz="2400" b="1"/>
              <a:t>Low skills</a:t>
            </a:r>
          </a:p>
          <a:p>
            <a:r>
              <a:rPr lang="en-GB" altLang="en-US" sz="2400" b="1"/>
              <a:t>High operational costs</a:t>
            </a:r>
          </a:p>
          <a:p>
            <a:endParaRPr lang="en-GB" altLang="en-US" sz="2400" b="1"/>
          </a:p>
          <a:p>
            <a:r>
              <a:rPr lang="en-GB" altLang="en-US" sz="2400" b="1"/>
              <a:t>Social enterprises tend to address unmet social needs due to market and government failures</a:t>
            </a:r>
          </a:p>
          <a:p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80709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Social Capital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1841500" y="1524000"/>
            <a:ext cx="8597900" cy="4572000"/>
          </a:xfrm>
        </p:spPr>
        <p:txBody>
          <a:bodyPr/>
          <a:lstStyle/>
          <a:p>
            <a:r>
              <a:rPr lang="en-GB" altLang="en-US" sz="2800" b="1"/>
              <a:t>Increases the likelihood of achieving socio-economic goals</a:t>
            </a:r>
          </a:p>
          <a:p>
            <a:r>
              <a:rPr lang="en-GB" altLang="en-US" sz="2800" b="1"/>
              <a:t>Provides  a specific type of resource that is embedded in the relations between an individual and other entities and  the capacity to facilitate productive activity </a:t>
            </a:r>
          </a:p>
          <a:p>
            <a:r>
              <a:rPr lang="en-GB" altLang="en-US" sz="2800" b="1"/>
              <a:t>Comprises physical, human and knowledge assets necessary for economic growth</a:t>
            </a:r>
          </a:p>
          <a:p>
            <a:r>
              <a:rPr lang="en-GB" altLang="en-US" sz="2800" b="1"/>
              <a:t>Concerns the different network structures that facilitate or hinder access to social resources and the nature of the social resources</a:t>
            </a:r>
          </a:p>
        </p:txBody>
      </p:sp>
    </p:spTree>
    <p:extLst>
      <p:ext uri="{BB962C8B-B14F-4D97-AF65-F5344CB8AC3E}">
        <p14:creationId xmlns:p14="http://schemas.microsoft.com/office/powerpoint/2010/main" val="69419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b="1"/>
              <a:t>Public-Private Partnerships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smtClean="0"/>
              <a:t>Shared Goals</a:t>
            </a:r>
          </a:p>
          <a:p>
            <a:r>
              <a:rPr lang="en-GB" altLang="en-US" b="1" smtClean="0"/>
              <a:t>Collective responsibilities</a:t>
            </a:r>
          </a:p>
          <a:p>
            <a:r>
              <a:rPr lang="en-GB" altLang="en-US" b="1" smtClean="0"/>
              <a:t>Effective Leadership</a:t>
            </a:r>
          </a:p>
          <a:p>
            <a:r>
              <a:rPr lang="en-GB" altLang="en-US" b="1" smtClean="0"/>
              <a:t>Stakeholder Communication</a:t>
            </a:r>
          </a:p>
          <a:p>
            <a:r>
              <a:rPr lang="en-GB" altLang="en-US" b="1" smtClean="0"/>
              <a:t>Community Capacity</a:t>
            </a:r>
          </a:p>
          <a:p>
            <a:r>
              <a:rPr lang="en-GB" altLang="en-US" b="1" smtClean="0"/>
              <a:t>Supportive Entrepreneurial Climate </a:t>
            </a:r>
          </a:p>
        </p:txBody>
      </p:sp>
    </p:spTree>
    <p:extLst>
      <p:ext uri="{BB962C8B-B14F-4D97-AF65-F5344CB8AC3E}">
        <p14:creationId xmlns:p14="http://schemas.microsoft.com/office/powerpoint/2010/main" val="309315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b="1"/>
              <a:t>Tourism Entrepreneurship &amp; Social Capital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1905000" y="1981200"/>
            <a:ext cx="8077200" cy="4114800"/>
          </a:xfrm>
        </p:spPr>
        <p:txBody>
          <a:bodyPr/>
          <a:lstStyle/>
          <a:p>
            <a:r>
              <a:rPr lang="en-GB" altLang="en-US" sz="2800" b="1"/>
              <a:t>Tourism entrepreneurship contributes to job creation and regional development</a:t>
            </a:r>
          </a:p>
          <a:p>
            <a:r>
              <a:rPr lang="en-GB" altLang="en-US" sz="2800" b="1"/>
              <a:t>Social capital is required in developing/remote destinations</a:t>
            </a:r>
          </a:p>
          <a:p>
            <a:r>
              <a:rPr lang="en-GB" altLang="en-US" sz="2800" b="1"/>
              <a:t>Requires creation, maintenance and extension of relationships</a:t>
            </a:r>
          </a:p>
          <a:p>
            <a:r>
              <a:rPr lang="en-GB" altLang="en-US" sz="2800" b="1"/>
              <a:t>Social capital is embedded in the degree of collaboration of those involved in entrepreneurial venture</a:t>
            </a:r>
          </a:p>
        </p:txBody>
      </p:sp>
    </p:spTree>
    <p:extLst>
      <p:ext uri="{BB962C8B-B14F-4D97-AF65-F5344CB8AC3E}">
        <p14:creationId xmlns:p14="http://schemas.microsoft.com/office/powerpoint/2010/main" val="47550410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">
  <a:themeElements>
    <a:clrScheme name="Contemporary 3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Contemporary</vt:lpstr>
      <vt:lpstr>PowerPoint Presentation</vt:lpstr>
      <vt:lpstr>Tourism Entrepreneurship: Major Constraints </vt:lpstr>
      <vt:lpstr>The Role of Social Capital</vt:lpstr>
      <vt:lpstr>Public-Private Partnerships</vt:lpstr>
      <vt:lpstr>Tourism Entrepreneurship &amp; Social Capital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2015-11-24T13:49:36Z</dcterms:created>
  <dcterms:modified xsi:type="dcterms:W3CDTF">2015-11-24T13:49:47Z</dcterms:modified>
</cp:coreProperties>
</file>